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3.xml" ContentType="application/vnd.openxmlformats-officedocument.theme+xml"/>
  <Override PartName="/ppt/theme/theme2.xml" ContentType="application/vnd.openxmlformats-officedocument.theme+xml"/>
  <Override PartName="/ppt/theme/theme14.xml" ContentType="application/vnd.openxmlformats-officedocument.theme+xml"/>
  <Override PartName="/ppt/theme/theme3.xml" ContentType="application/vnd.openxmlformats-officedocument.theme+xml"/>
  <Override PartName="/ppt/theme/theme15.xml" ContentType="application/vnd.openxmlformats-officedocument.theme+xml"/>
  <Override PartName="/ppt/theme/theme4.xml" ContentType="application/vnd.openxmlformats-officedocument.theme+xml"/>
  <Override PartName="/ppt/theme/theme16.xml" ContentType="application/vnd.openxmlformats-officedocument.theme+xml"/>
  <Override PartName="/ppt/theme/theme5.xml" ContentType="application/vnd.openxmlformats-officedocument.theme+xml"/>
  <Override PartName="/ppt/theme/theme17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10.xml" ContentType="application/vnd.openxmlformats-officedocument.theme+xml"/>
  <Override PartName="/ppt/theme/theme8.xml" ContentType="application/vnd.openxmlformats-officedocument.theme+xml"/>
  <Override PartName="/ppt/theme/theme11.xml" ContentType="application/vnd.openxmlformats-officedocument.theme+xml"/>
  <Override PartName="/ppt/theme/theme9.xml" ContentType="application/vnd.openxmlformats-officedocument.theme+xml"/>
  <Override PartName="/ppt/theme/theme12.xml" ContentType="application/vnd.openxmlformats-officedocument.theme+xml"/>
  <Override PartName="/ppt/slideMasters/_rels/slideMaster9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_rels/presentation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84" r:id="rId17"/>
    <p:sldMasterId id="2147483686" r:id="rId18"/>
  </p:sldMasterIdLst>
  <p:sldIdLst>
    <p:sldId id="256" r:id="rId19"/>
    <p:sldId id="257" r:id="rId20"/>
    <p:sldId id="258" r:id="rId21"/>
    <p:sldId id="259" r:id="rId22"/>
    <p:sldId id="260" r:id="rId23"/>
    <p:sldId id="261" r:id="rId24"/>
  </p:sldIdLst>
  <p:sldSz cx="18288000" cy="10287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" Target="slides/slide1.xml"/><Relationship Id="rId20" Type="http://schemas.openxmlformats.org/officeDocument/2006/relationships/slide" Target="slides/slide2.xml"/><Relationship Id="rId21" Type="http://schemas.openxmlformats.org/officeDocument/2006/relationships/slide" Target="slides/slide3.xml"/><Relationship Id="rId22" Type="http://schemas.openxmlformats.org/officeDocument/2006/relationships/slide" Target="slides/slide4.xml"/><Relationship Id="rId23" Type="http://schemas.openxmlformats.org/officeDocument/2006/relationships/slide" Target="slides/slide5.xml"/><Relationship Id="rId24" Type="http://schemas.openxmlformats.org/officeDocument/2006/relationships/slide" Target="slides/slide6.xml"/><Relationship Id="rId25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43A3887-4B5D-413B-B539-FA9273F7C24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8BC54774-AF78-4229-91D1-D232F26B8BC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0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2"/>
          </p:nvPr>
        </p:nvSpPr>
        <p:spPr/>
        <p:txBody>
          <a:bodyPr/>
          <a:p>
            <a:fld id="{A41CC719-59B2-4F4E-B5B6-EF7823887C2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5"/>
          </p:nvPr>
        </p:nvSpPr>
        <p:spPr/>
        <p:txBody>
          <a:bodyPr/>
          <a:p>
            <a:fld id="{E8940FF0-320D-450C-A110-E2CD4C9387E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8"/>
          </p:nvPr>
        </p:nvSpPr>
        <p:spPr/>
        <p:txBody>
          <a:bodyPr/>
          <a:p>
            <a:fld id="{3BA082FD-AAD8-4936-BEFF-FEBBC75462A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1"/>
          </p:nvPr>
        </p:nvSpPr>
        <p:spPr/>
        <p:txBody>
          <a:bodyPr/>
          <a:p>
            <a:fld id="{6405A051-CA54-419C-9D02-D0ABBFEEBE7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4"/>
          </p:nvPr>
        </p:nvSpPr>
        <p:spPr/>
        <p:txBody>
          <a:bodyPr/>
          <a:p>
            <a:fld id="{814CB98C-EFAC-4A39-9758-A9E290077C2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44"/>
          </p:nvPr>
        </p:nvSpPr>
        <p:spPr/>
        <p:txBody>
          <a:bodyPr/>
          <a:p>
            <a:fld id="{30A82C79-6465-43D9-BFB1-D37C477150C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4"/>
          </p:nvPr>
        </p:nvSpPr>
        <p:spPr/>
        <p:txBody>
          <a:bodyPr/>
          <a:p>
            <a:fld id="{C2E59D45-E77F-485F-A5A4-9F4E9303AEB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4"/>
          </p:nvPr>
        </p:nvSpPr>
        <p:spPr/>
        <p:txBody>
          <a:bodyPr/>
          <a:p>
            <a:fld id="{6A0CBFB3-686D-478C-A4B5-617FFA54B62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4"/>
          </p:nvPr>
        </p:nvSpPr>
        <p:spPr/>
        <p:txBody>
          <a:bodyPr/>
          <a:p>
            <a:fld id="{A78DCC80-26D6-4142-AF93-6CCE678F748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3E6AB91-52A4-4CF7-83E8-7F21C29EDFB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4"/>
          </p:nvPr>
        </p:nvSpPr>
        <p:spPr/>
        <p:txBody>
          <a:bodyPr/>
          <a:p>
            <a:fld id="{C19B5F49-695C-4984-A0B0-8DB1F2034A8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4"/>
          </p:nvPr>
        </p:nvSpPr>
        <p:spPr/>
        <p:txBody>
          <a:bodyPr/>
          <a:p>
            <a:fld id="{93267271-3E1F-4DC9-84E1-4E907314DE5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7"/>
          </p:nvPr>
        </p:nvSpPr>
        <p:spPr/>
        <p:txBody>
          <a:bodyPr/>
          <a:p>
            <a:fld id="{52FE149C-FD9A-4243-9843-A86C45B35DA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8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0"/>
          </p:nvPr>
        </p:nvSpPr>
        <p:spPr/>
        <p:txBody>
          <a:bodyPr/>
          <a:p>
            <a:fld id="{3BB3C0DE-E9B9-4BD2-AF23-DE489E54675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51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3908EFF-E618-4E89-98DE-537B00B0F10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B08C6002-528D-4A3A-A7FC-9B3F078AEFD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F555489B-3F14-4E84-9565-05BBBFCBE73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8E3312AC-A59F-4C08-B932-90B5800E443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649D5751-8EF7-4982-905B-F3C2CAD547F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3"/>
          </p:nvPr>
        </p:nvSpPr>
        <p:spPr/>
        <p:txBody>
          <a:bodyPr/>
          <a:p>
            <a:fld id="{82CB5985-8F1B-4FC7-BB18-445FBBE85EA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4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6"/>
          </p:nvPr>
        </p:nvSpPr>
        <p:spPr/>
        <p:txBody>
          <a:bodyPr/>
          <a:p>
            <a:fld id="{02423F85-54D4-451B-A65F-DA7A1CFBB75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7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22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slideLayout" Target="../slideLayouts/slideLayout23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6DF90D7F-E868-4BA3-BB2A-B0D83A0665D6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&lt;number&gt;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&lt;date/time&gt;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240" cy="596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240" cy="596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ftr" idx="28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sldNum" idx="29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F9AEA1A4-DCC4-44B9-8F83-D1787BBA7463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&lt;number&gt;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9" name="PlaceHolder 6"/>
          <p:cNvSpPr>
            <a:spLocks noGrp="1"/>
          </p:cNvSpPr>
          <p:nvPr>
            <p:ph type="dt" idx="30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&lt;date/time&gt;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ftr" idx="31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sldNum" idx="32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90C1383C-A52D-44FA-8CED-FDAA8B9FBA4C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dt" idx="33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480" cy="596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ftr" idx="34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sldNum" idx="35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B1C1E65C-7434-49F9-8D32-3629B301EE23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&lt;number&gt;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60" name="PlaceHolder 5"/>
          <p:cNvSpPr>
            <a:spLocks noGrp="1"/>
          </p:cNvSpPr>
          <p:nvPr>
            <p:ph type="dt" idx="36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&lt;date/time&gt;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2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ftr" idx="37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sldNum" idx="38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34689807-3CAB-4CEB-80BC-DD646BE011B0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dt" idx="39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ftr" idx="40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sldNum" idx="41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2F6DDB59-34B9-4DF5-ADC3-0EE220F3145D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dt" idx="42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2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ftr" idx="43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sldNum" idx="44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E584C673-2420-4B28-A8C9-9BCC916CAF66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dt" idx="45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GB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GB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GB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GB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GB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ftr" idx="46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sldNum" idx="47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F4CA63F1-4D6F-4379-AC22-CC9AF03815C7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dt" idx="48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2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ftr" idx="49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ldNum" idx="50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F2EF8D73-7903-4DEA-B874-91A1A767E1A0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dt" idx="51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&lt;date/time&gt;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ftr" idx="4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ldNum" idx="5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B67ED25F-27FB-413C-9754-B9BD3F065B6E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dt" idx="6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ftr" idx="7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ldNum" idx="8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38C13B16-7D97-4E1C-BA4D-6F398C141C9D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dt" idx="9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480" cy="596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ftr" idx="10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sldNum" idx="11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43E603BE-7D8D-4116-A282-2FA77064FFDF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&lt;number&gt;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6" name="PlaceHolder 5"/>
          <p:cNvSpPr>
            <a:spLocks noGrp="1"/>
          </p:cNvSpPr>
          <p:nvPr>
            <p:ph type="dt" idx="12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&lt;date/time&gt;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ftr" idx="13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sldNum" idx="14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23C70B30-07A2-467C-9594-3EA0A25F4994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dt" idx="15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240" cy="596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240" cy="596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ftr" idx="16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6" name="PlaceHolder 5"/>
          <p:cNvSpPr>
            <a:spLocks noGrp="1"/>
          </p:cNvSpPr>
          <p:nvPr>
            <p:ph type="sldNum" idx="17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9BD4EC32-B49B-40F1-8A93-203521876F29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&lt;number&gt;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7" name="PlaceHolder 6"/>
          <p:cNvSpPr>
            <a:spLocks noGrp="1"/>
          </p:cNvSpPr>
          <p:nvPr>
            <p:ph type="dt" idx="18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&lt;date/time&gt;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ftr" idx="19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sldNum" idx="20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7F375EAF-2207-4BE9-9C04-7BF3BE662C20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dt" idx="21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ftr" idx="22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sldNum" idx="23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87B7298C-2787-4FB8-A725-FE5C7598A2E3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dt" idx="24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ftr" idx="25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sldNum" idx="26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5A179A32-FC40-4CA0-A9DB-7D52CE543D69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dt" idx="27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Box 2"/>
          <p:cNvSpPr/>
          <p:nvPr/>
        </p:nvSpPr>
        <p:spPr>
          <a:xfrm>
            <a:off x="1646640" y="2832120"/>
            <a:ext cx="15612120" cy="3637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4774"/>
              </a:lnSpc>
            </a:pPr>
            <a:r>
              <a:rPr b="0" lang="en-US" sz="367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Title: BoxFit – Web Application Conceptual Design</a:t>
            </a:r>
            <a:endParaRPr b="0" lang="en-GB" sz="3670" strike="noStrike" u="non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ts val="4774"/>
              </a:lnSpc>
            </a:pPr>
            <a:r>
              <a:rPr b="0" lang="en-US" sz="367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Student Name: Fernando Silva</a:t>
            </a:r>
            <a:endParaRPr b="0" lang="en-GB" sz="3670" strike="noStrike" u="non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ts val="4774"/>
              </a:lnSpc>
            </a:pPr>
            <a:r>
              <a:rPr b="0" lang="en-US" sz="367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Matriculation Number: U14087143</a:t>
            </a:r>
            <a:endParaRPr b="0" lang="en-GB" sz="3670" strike="noStrike" u="non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ts val="4774"/>
              </a:lnSpc>
            </a:pPr>
            <a:r>
              <a:rPr b="0" lang="en-US" sz="367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Course: DLBCSPJWD01 – Project Java and Web Development</a:t>
            </a:r>
            <a:endParaRPr b="0" lang="en-GB" sz="3670" strike="noStrike" u="non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ts val="4774"/>
              </a:lnSpc>
            </a:pPr>
            <a:r>
              <a:rPr b="0" lang="en-US" sz="367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Submission Phase: Phase 1 – Conception</a:t>
            </a:r>
            <a:endParaRPr b="0" lang="en-GB" sz="3670" strike="noStrike" u="non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ts val="4774"/>
              </a:lnSpc>
            </a:pPr>
            <a:r>
              <a:rPr b="0" lang="en-US" sz="367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Filename: Silva_Fernando_U14087143 _PJWD _P1_S.pptx</a:t>
            </a:r>
            <a:endParaRPr b="0" lang="en-GB" sz="367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2" name="AutoShape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646280" y="7204680"/>
            <a:ext cx="14526360" cy="360"/>
          </a:xfrm>
          <a:prstGeom prst="line">
            <a:avLst/>
          </a:prstGeom>
          <a:ln w="104775">
            <a:solidFill>
              <a:srgbClr val="fa632a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Box 2"/>
          <p:cNvSpPr/>
          <p:nvPr/>
        </p:nvSpPr>
        <p:spPr>
          <a:xfrm>
            <a:off x="1172520" y="1641600"/>
            <a:ext cx="7873920" cy="90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7129"/>
              </a:lnSpc>
            </a:pPr>
            <a:r>
              <a:rPr b="0" lang="en-US" sz="648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Introducing</a:t>
            </a:r>
            <a:r>
              <a:rPr b="0" lang="en-US" sz="6480" strike="noStrike" u="none">
                <a:solidFill>
                  <a:srgbClr val="fa632a"/>
                </a:solidFill>
                <a:uFillTx/>
                <a:latin typeface="Public Sans"/>
                <a:ea typeface="Public Sans"/>
              </a:rPr>
              <a:t> BoxFit</a:t>
            </a:r>
            <a:endParaRPr b="0" lang="en-GB" sz="648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4" name="TextBox 3"/>
          <p:cNvSpPr/>
          <p:nvPr/>
        </p:nvSpPr>
        <p:spPr>
          <a:xfrm>
            <a:off x="526680" y="3426840"/>
            <a:ext cx="8353440" cy="460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508320" indent="-254160" defTabSz="914400">
              <a:lnSpc>
                <a:spcPts val="3294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36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BoxFit is a private, web-based social platform built for a dynamic boxing gym community in Hamburg.</a:t>
            </a:r>
            <a:endParaRPr b="0" lang="en-GB" sz="236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508320" indent="-254160" defTabSz="914400">
              <a:lnSpc>
                <a:spcPts val="3294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36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Designed to connect gym members beyond training sessions, promoting motivation, accountability, and celebration of progress.</a:t>
            </a:r>
            <a:endParaRPr b="0" lang="en-GB" sz="236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508320" indent="-254160" defTabSz="914400">
              <a:lnSpc>
                <a:spcPts val="3294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36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Members can post training updates, photos, videos, comment on others' posts, and follow each other.</a:t>
            </a:r>
            <a:endParaRPr b="0" lang="en-GB" sz="236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508320" indent="-254160" defTabSz="914400">
              <a:lnSpc>
                <a:spcPts val="3294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36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Unlike public platforms, BoxFit offers a members-only, secure space to build an engaged and supportive gym community.</a:t>
            </a:r>
            <a:endParaRPr b="0" lang="en-GB" sz="2360" strike="noStrike" u="non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ts val="3294"/>
              </a:lnSpc>
            </a:pPr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5" name="TextBox 4"/>
          <p:cNvSpPr/>
          <p:nvPr/>
        </p:nvSpPr>
        <p:spPr>
          <a:xfrm>
            <a:off x="1269360" y="971640"/>
            <a:ext cx="7873920" cy="38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107"/>
              </a:lnSpc>
            </a:pPr>
            <a:endParaRPr b="0" lang="en-US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96" name="AutoShape 5"/>
          <p:cNvSpPr/>
          <p:nvPr/>
        </p:nvSpPr>
        <p:spPr>
          <a:xfrm>
            <a:off x="789480" y="3026520"/>
            <a:ext cx="7874640" cy="360"/>
          </a:xfrm>
          <a:prstGeom prst="line">
            <a:avLst/>
          </a:prstGeom>
          <a:ln w="95250">
            <a:solidFill>
              <a:srgbClr val="fa632a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7" name="Freeform 6"/>
          <p:cNvSpPr/>
          <p:nvPr/>
        </p:nvSpPr>
        <p:spPr>
          <a:xfrm>
            <a:off x="9937440" y="0"/>
            <a:ext cx="8349840" cy="10286280"/>
          </a:xfrm>
          <a:custGeom>
            <a:avLst/>
            <a:gdLst>
              <a:gd name="textAreaLeft" fmla="*/ 0 w 8349840"/>
              <a:gd name="textAreaRight" fmla="*/ 8350560 w 8349840"/>
              <a:gd name="textAreaTop" fmla="*/ 0 h 10286280"/>
              <a:gd name="textAreaBottom" fmla="*/ 10287000 h 10286280"/>
            </a:gdLst>
            <a:ahLst/>
            <a:rect l="textAreaLeft" t="textAreaTop" r="textAreaRight" b="textAreaBottom"/>
            <a:pathLst>
              <a:path w="8350491" h="10287000">
                <a:moveTo>
                  <a:pt x="0" y="0"/>
                </a:moveTo>
                <a:lnTo>
                  <a:pt x="8350491" y="0"/>
                </a:lnTo>
                <a:lnTo>
                  <a:pt x="835049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AutoShape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71840" y="6134040"/>
            <a:ext cx="8588160" cy="360"/>
          </a:xfrm>
          <a:prstGeom prst="line">
            <a:avLst/>
          </a:prstGeom>
          <a:ln cap="rnd" w="9525">
            <a:solidFill>
              <a:srgbClr val="14110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9" name="AutoShape 3"/>
          <p:cNvSpPr/>
          <p:nvPr/>
        </p:nvSpPr>
        <p:spPr>
          <a:xfrm>
            <a:off x="1028520" y="2240640"/>
            <a:ext cx="16230600" cy="360"/>
          </a:xfrm>
          <a:prstGeom prst="line">
            <a:avLst/>
          </a:prstGeom>
          <a:ln w="104775">
            <a:solidFill>
              <a:srgbClr val="14110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0" name="Freeform 4"/>
          <p:cNvSpPr/>
          <p:nvPr/>
        </p:nvSpPr>
        <p:spPr>
          <a:xfrm>
            <a:off x="10363680" y="2674080"/>
            <a:ext cx="6894720" cy="6894720"/>
          </a:xfrm>
          <a:custGeom>
            <a:avLst/>
            <a:gdLst>
              <a:gd name="textAreaLeft" fmla="*/ 0 w 6894720"/>
              <a:gd name="textAreaRight" fmla="*/ 6895440 w 6894720"/>
              <a:gd name="textAreaTop" fmla="*/ 0 h 6894720"/>
              <a:gd name="textAreaBottom" fmla="*/ 6895440 h 6894720"/>
            </a:gdLst>
            <a:ahLst/>
            <a:rect l="textAreaLeft" t="textAreaTop" r="textAreaRight" b="textAreaBottom"/>
            <a:pathLst>
              <a:path w="6895447" h="6895447">
                <a:moveTo>
                  <a:pt x="0" y="0"/>
                </a:moveTo>
                <a:lnTo>
                  <a:pt x="6895447" y="0"/>
                </a:lnTo>
                <a:lnTo>
                  <a:pt x="6895447" y="6895447"/>
                </a:lnTo>
                <a:lnTo>
                  <a:pt x="0" y="6895447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1" name="TextBox 5"/>
          <p:cNvSpPr/>
          <p:nvPr/>
        </p:nvSpPr>
        <p:spPr>
          <a:xfrm>
            <a:off x="1144080" y="2594520"/>
            <a:ext cx="725184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900"/>
              </a:lnSpc>
            </a:pPr>
            <a:r>
              <a:rPr b="0" lang="en-US" sz="3000" strike="noStrike" u="none">
                <a:solidFill>
                  <a:srgbClr val="fa632a"/>
                </a:solidFill>
                <a:uFillTx/>
                <a:latin typeface="Public Sans"/>
                <a:ea typeface="Public Sans"/>
              </a:rPr>
              <a:t>Target Users:</a:t>
            </a:r>
            <a:endParaRPr b="0" lang="en-GB" sz="3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2" name="TextBox 6"/>
          <p:cNvSpPr/>
          <p:nvPr/>
        </p:nvSpPr>
        <p:spPr>
          <a:xfrm>
            <a:off x="1305720" y="2864520"/>
            <a:ext cx="8169840" cy="326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2860"/>
              </a:lnSpc>
            </a:pP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474840" indent="-237600" defTabSz="914400">
              <a:lnSpc>
                <a:spcPts val="2860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20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People of all ages looking to improve their fitness</a:t>
            </a:r>
            <a:endParaRPr b="0" lang="en-GB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474840" indent="-237600" defTabSz="914400">
              <a:lnSpc>
                <a:spcPts val="2860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20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Amateur and professional boxers</a:t>
            </a:r>
            <a:endParaRPr b="0" lang="en-GB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474840" indent="-237600" defTabSz="914400">
              <a:lnSpc>
                <a:spcPts val="2860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20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General fitness enthusiasts and gym-goers</a:t>
            </a:r>
            <a:endParaRPr b="0" lang="en-GB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474840" indent="-237600" defTabSz="914400">
              <a:lnSpc>
                <a:spcPts val="2860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20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Individuals starting their training journey or returning to fitness</a:t>
            </a:r>
            <a:endParaRPr b="0" lang="en-GB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474840" indent="-237600" defTabSz="914400">
              <a:lnSpc>
                <a:spcPts val="2860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20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Coaches, personal trainers, and group instructors</a:t>
            </a:r>
            <a:endParaRPr b="0" lang="en-GB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474840" indent="-237600" defTabSz="914400">
              <a:lnSpc>
                <a:spcPts val="2860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20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Anyone seeking a supportive, community-based training environment</a:t>
            </a:r>
            <a:endParaRPr b="0" lang="en-GB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defTabSz="914400">
              <a:lnSpc>
                <a:spcPts val="2860"/>
              </a:lnSpc>
            </a:pP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3" name="TextBox 7"/>
          <p:cNvSpPr/>
          <p:nvPr/>
        </p:nvSpPr>
        <p:spPr>
          <a:xfrm>
            <a:off x="1281960" y="6540480"/>
            <a:ext cx="725184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900"/>
              </a:lnSpc>
            </a:pPr>
            <a:r>
              <a:rPr b="0" lang="en-US" sz="3000" strike="noStrike" u="none">
                <a:solidFill>
                  <a:srgbClr val="fa632a"/>
                </a:solidFill>
                <a:uFillTx/>
                <a:latin typeface="Public Sans"/>
                <a:ea typeface="Public Sans"/>
              </a:rPr>
              <a:t>User Benefits:</a:t>
            </a:r>
            <a:endParaRPr b="0" lang="en-GB" sz="3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4" name="TextBox 8"/>
          <p:cNvSpPr/>
          <p:nvPr/>
        </p:nvSpPr>
        <p:spPr>
          <a:xfrm>
            <a:off x="1281960" y="6778800"/>
            <a:ext cx="8121600" cy="25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2860"/>
              </a:lnSpc>
            </a:pP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474840" indent="-237600" defTabSz="914400">
              <a:lnSpc>
                <a:spcPts val="2860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20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A motivating, interactive digital extension of the physical gym</a:t>
            </a:r>
            <a:endParaRPr b="0" lang="en-GB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474840" indent="-237600" defTabSz="914400">
              <a:lnSpc>
                <a:spcPts val="2860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20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Easy content sharing and peer recognition</a:t>
            </a:r>
            <a:endParaRPr b="0" lang="en-GB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474840" indent="-237600" defTabSz="914400">
              <a:lnSpc>
                <a:spcPts val="2860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20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Exclusive, private environment free from external distractions</a:t>
            </a:r>
            <a:endParaRPr b="0" lang="en-GB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474840" indent="-237600" defTabSz="914400">
              <a:lnSpc>
                <a:spcPts val="2860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20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Builds team spirit, consistency, and community support outside of training hours</a:t>
            </a:r>
            <a:endParaRPr b="0" lang="en-GB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defTabSz="914400">
              <a:lnSpc>
                <a:spcPts val="2860"/>
              </a:lnSpc>
            </a:pP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5" name="TextBox 9"/>
          <p:cNvSpPr/>
          <p:nvPr/>
        </p:nvSpPr>
        <p:spPr>
          <a:xfrm>
            <a:off x="1281960" y="873360"/>
            <a:ext cx="9202680" cy="92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7279"/>
              </a:lnSpc>
            </a:pPr>
            <a:r>
              <a:rPr b="0" lang="en-US" sz="607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Audience &amp; </a:t>
            </a:r>
            <a:r>
              <a:rPr b="0" lang="en-US" sz="6070" strike="noStrike" u="none">
                <a:solidFill>
                  <a:srgbClr val="fa632a"/>
                </a:solidFill>
                <a:uFillTx/>
                <a:latin typeface="Public Sans"/>
                <a:ea typeface="Public Sans"/>
              </a:rPr>
              <a:t>User Value</a:t>
            </a:r>
            <a:endParaRPr b="0" lang="en-GB" sz="607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AutoShape 2"/>
          <p:cNvSpPr/>
          <p:nvPr/>
        </p:nvSpPr>
        <p:spPr>
          <a:xfrm>
            <a:off x="720720" y="2991960"/>
            <a:ext cx="6987240" cy="360"/>
          </a:xfrm>
          <a:prstGeom prst="line">
            <a:avLst/>
          </a:prstGeom>
          <a:ln w="104775">
            <a:solidFill>
              <a:srgbClr val="7b767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07" name="TextBox 4"/>
          <p:cNvSpPr/>
          <p:nvPr/>
        </p:nvSpPr>
        <p:spPr>
          <a:xfrm>
            <a:off x="1028880" y="1019160"/>
            <a:ext cx="6749640" cy="152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6001"/>
              </a:lnSpc>
            </a:pPr>
            <a:r>
              <a:rPr b="0" lang="en-US" sz="500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Technology Stack </a:t>
            </a:r>
            <a:r>
              <a:rPr b="0" lang="en-US" sz="5000" strike="noStrike" u="none">
                <a:solidFill>
                  <a:srgbClr val="fa632a"/>
                </a:solidFill>
                <a:uFillTx/>
                <a:latin typeface="Public Sans"/>
                <a:ea typeface="Public Sans"/>
              </a:rPr>
              <a:t>&amp; System Design</a:t>
            </a:r>
            <a:endParaRPr b="0" lang="en-GB" sz="5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08" name="TextBox 5"/>
          <p:cNvSpPr/>
          <p:nvPr/>
        </p:nvSpPr>
        <p:spPr>
          <a:xfrm>
            <a:off x="721080" y="3403080"/>
            <a:ext cx="7057440" cy="518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464760" indent="-232200" defTabSz="914400">
              <a:lnSpc>
                <a:spcPts val="2798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15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Frontend:</a:t>
            </a:r>
            <a:endParaRPr b="0" lang="en-GB" sz="215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2" marL="929160" indent="-309600" defTabSz="914400">
              <a:lnSpc>
                <a:spcPts val="2798"/>
              </a:lnSpc>
              <a:buClr>
                <a:srgbClr val="ffffff"/>
              </a:buClr>
              <a:buFont typeface="Arial"/>
              <a:buChar char="⚬"/>
            </a:pPr>
            <a:r>
              <a:rPr b="0" lang="en-US" sz="215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ReactJS for the user interface.</a:t>
            </a:r>
            <a:endParaRPr b="0" lang="en-GB" sz="215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2" marL="929160" indent="-309600" defTabSz="914400">
              <a:lnSpc>
                <a:spcPts val="2798"/>
              </a:lnSpc>
              <a:buClr>
                <a:srgbClr val="ffffff"/>
              </a:buClr>
              <a:buFont typeface="Arial"/>
              <a:buChar char="⚬"/>
            </a:pPr>
            <a:r>
              <a:rPr b="0" lang="en-US" sz="215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React Query for state management.</a:t>
            </a:r>
            <a:endParaRPr b="0" lang="en-GB" sz="2150" strike="noStrike" u="non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ts val="2798"/>
              </a:lnSpc>
            </a:pPr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464760" indent="-232200" defTabSz="914400">
              <a:lnSpc>
                <a:spcPts val="2798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15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Backend:</a:t>
            </a:r>
            <a:endParaRPr b="0" lang="en-GB" sz="215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2" marL="929160" indent="-309600" defTabSz="914400">
              <a:lnSpc>
                <a:spcPts val="2798"/>
              </a:lnSpc>
              <a:buClr>
                <a:srgbClr val="ffffff"/>
              </a:buClr>
              <a:buFont typeface="Arial"/>
              <a:buChar char="⚬"/>
            </a:pPr>
            <a:r>
              <a:rPr b="0" lang="en-US" sz="215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MongoDB handles authentication, database, and storage.</a:t>
            </a:r>
            <a:endParaRPr b="0" lang="en-GB" sz="2150" strike="noStrike" u="non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ts val="2798"/>
              </a:lnSpc>
            </a:pPr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464760" indent="-232200" defTabSz="914400">
              <a:lnSpc>
                <a:spcPts val="2798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15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Infrastructure Flow:</a:t>
            </a:r>
            <a:endParaRPr b="0" lang="en-GB" sz="215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2" marL="929160" indent="-309600" defTabSz="914400">
              <a:lnSpc>
                <a:spcPts val="2798"/>
              </a:lnSpc>
              <a:buClr>
                <a:srgbClr val="ffffff"/>
              </a:buClr>
              <a:buFont typeface="Arial"/>
              <a:buChar char="⚬"/>
            </a:pPr>
            <a:r>
              <a:rPr b="0" lang="en-US" sz="215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React interacts directly with MongoDB backend.</a:t>
            </a:r>
            <a:endParaRPr b="0" lang="en-GB" sz="215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2" marL="929160" indent="-309600" defTabSz="914400">
              <a:lnSpc>
                <a:spcPts val="2798"/>
              </a:lnSpc>
              <a:buClr>
                <a:srgbClr val="ffffff"/>
              </a:buClr>
              <a:buFont typeface="Arial"/>
              <a:buChar char="⚬"/>
            </a:pPr>
            <a:r>
              <a:rPr b="0" lang="en-US" sz="215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Frontend logic is fully integrated with MongoDB backend.</a:t>
            </a:r>
            <a:endParaRPr b="0" lang="en-GB" sz="215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2" marL="929160" indent="-309600" defTabSz="914400">
              <a:lnSpc>
                <a:spcPts val="2798"/>
              </a:lnSpc>
              <a:buClr>
                <a:srgbClr val="ffffff"/>
              </a:buClr>
              <a:buFont typeface="Arial"/>
              <a:buChar char="⚬"/>
            </a:pPr>
            <a:r>
              <a:rPr b="0" lang="en-US" sz="215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Ensures responsive design and seamless user interactions</a:t>
            </a:r>
            <a:endParaRPr b="0" lang="en-GB" sz="2150" strike="noStrike" u="non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ts val="1675"/>
              </a:lnSpc>
            </a:pPr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09" name="" descr=""/>
          <p:cNvPicPr/>
          <p:nvPr/>
        </p:nvPicPr>
        <p:blipFill>
          <a:blip r:embed="rId1"/>
          <a:stretch/>
        </p:blipFill>
        <p:spPr>
          <a:xfrm>
            <a:off x="8216280" y="540000"/>
            <a:ext cx="9963720" cy="900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a63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2"/>
          <p:cNvSpPr/>
          <p:nvPr/>
        </p:nvSpPr>
        <p:spPr>
          <a:xfrm>
            <a:off x="2536920" y="340200"/>
            <a:ext cx="12707280" cy="99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7832"/>
              </a:lnSpc>
            </a:pPr>
            <a:r>
              <a:rPr b="0" lang="en-US" sz="653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Key Components &amp; Features</a:t>
            </a:r>
            <a:endParaRPr b="0" lang="en-GB" sz="653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1" name="TextBox 3"/>
          <p:cNvSpPr/>
          <p:nvPr/>
        </p:nvSpPr>
        <p:spPr>
          <a:xfrm>
            <a:off x="1028880" y="2410920"/>
            <a:ext cx="7861320" cy="641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559440" indent="-279720" defTabSz="914400">
              <a:lnSpc>
                <a:spcPts val="3368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590" strike="noStrike" u="none">
                <a:solidFill>
                  <a:srgbClr val="000000"/>
                </a:solidFill>
                <a:uFillTx/>
                <a:latin typeface="Public Sans Bold"/>
                <a:ea typeface="Public Sans Bold"/>
              </a:rPr>
              <a:t>Authentication:</a:t>
            </a:r>
            <a:r>
              <a:rPr b="0" lang="en-US" sz="2590" strike="noStrike" u="none">
                <a:solidFill>
                  <a:srgbClr val="000000"/>
                </a:solidFill>
                <a:uFillTx/>
                <a:latin typeface="Public Sans"/>
                <a:ea typeface="Public Sans"/>
              </a:rPr>
              <a:t> </a:t>
            </a:r>
            <a:r>
              <a:rPr b="0" lang="en-US" sz="259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Secure member login using Appwrite’s auth service.</a:t>
            </a:r>
            <a:endParaRPr b="0" lang="en-GB" sz="259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559440" indent="-279720" defTabSz="914400">
              <a:lnSpc>
                <a:spcPts val="3368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590" strike="noStrike" u="none">
                <a:solidFill>
                  <a:srgbClr val="000000"/>
                </a:solidFill>
                <a:uFillTx/>
                <a:latin typeface="Public Sans Bold"/>
                <a:ea typeface="Public Sans Bold"/>
              </a:rPr>
              <a:t>Posts:</a:t>
            </a:r>
            <a:r>
              <a:rPr b="0" lang="en-US" sz="259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 Members can share text, media, and updates with the community.</a:t>
            </a:r>
            <a:endParaRPr b="0" lang="en-GB" sz="259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559440" indent="-279720" defTabSz="914400">
              <a:lnSpc>
                <a:spcPts val="3368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590" strike="noStrike" u="none">
                <a:solidFill>
                  <a:srgbClr val="000000"/>
                </a:solidFill>
                <a:uFillTx/>
                <a:latin typeface="Public Sans Bold"/>
                <a:ea typeface="Public Sans Bold"/>
              </a:rPr>
              <a:t>Comments &amp; Likes:</a:t>
            </a:r>
            <a:r>
              <a:rPr b="0" lang="en-US" sz="259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 Social interactions to foster engagement.</a:t>
            </a:r>
            <a:endParaRPr b="0" lang="en-GB" sz="259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559440" indent="-279720" defTabSz="914400">
              <a:lnSpc>
                <a:spcPts val="3368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590" strike="noStrike" u="none">
                <a:solidFill>
                  <a:srgbClr val="000000"/>
                </a:solidFill>
                <a:uFillTx/>
                <a:latin typeface="Public Sans Bold"/>
                <a:ea typeface="Public Sans Bold"/>
              </a:rPr>
              <a:t>User Profiles:</a:t>
            </a:r>
            <a:r>
              <a:rPr b="0" lang="en-US" sz="259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 Display personal training progress and posts.</a:t>
            </a:r>
            <a:endParaRPr b="0" lang="en-GB" sz="259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559440" indent="-279720" defTabSz="914400">
              <a:lnSpc>
                <a:spcPts val="3368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590" strike="noStrike" u="none">
                <a:solidFill>
                  <a:srgbClr val="000000"/>
                </a:solidFill>
                <a:uFillTx/>
                <a:latin typeface="Public Sans Bold"/>
                <a:ea typeface="Public Sans Bold"/>
              </a:rPr>
              <a:t>Notifications:</a:t>
            </a:r>
            <a:r>
              <a:rPr b="0" lang="en-US" sz="259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 Alert users to likes, comments, or new followers.</a:t>
            </a:r>
            <a:endParaRPr b="0" lang="en-GB" sz="259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559440" indent="-279720" defTabSz="914400">
              <a:lnSpc>
                <a:spcPts val="3368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590" strike="noStrike" u="none">
                <a:solidFill>
                  <a:srgbClr val="000000"/>
                </a:solidFill>
                <a:uFillTx/>
                <a:latin typeface="Public Sans Bold"/>
                <a:ea typeface="Public Sans Bold"/>
              </a:rPr>
              <a:t>Messaging:</a:t>
            </a:r>
            <a:r>
              <a:rPr b="0" lang="en-US" sz="259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 Direct messaging between members to enhance interaction.</a:t>
            </a:r>
            <a:endParaRPr b="0" lang="en-GB" sz="259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559440" indent="-279720" defTabSz="914400">
              <a:lnSpc>
                <a:spcPts val="3368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59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All features tightly integrated with MongoDB collections and React front-end components.</a:t>
            </a:r>
            <a:endParaRPr b="0" lang="en-GB" sz="2590" strike="noStrike" u="none">
              <a:solidFill>
                <a:srgbClr val="ffffff"/>
              </a:solidFill>
              <a:uFillTx/>
              <a:latin typeface="Arial"/>
            </a:endParaRPr>
          </a:p>
          <a:p>
            <a:pPr algn="just" defTabSz="914400">
              <a:lnSpc>
                <a:spcPts val="3368"/>
              </a:lnSpc>
            </a:pPr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2" name="Freeform 4"/>
          <p:cNvSpPr/>
          <p:nvPr/>
        </p:nvSpPr>
        <p:spPr>
          <a:xfrm>
            <a:off x="9453600" y="2660040"/>
            <a:ext cx="8109720" cy="6264720"/>
          </a:xfrm>
          <a:custGeom>
            <a:avLst/>
            <a:gdLst>
              <a:gd name="textAreaLeft" fmla="*/ 0 w 8109720"/>
              <a:gd name="textAreaRight" fmla="*/ 8110440 w 8109720"/>
              <a:gd name="textAreaTop" fmla="*/ 0 h 6264720"/>
              <a:gd name="textAreaBottom" fmla="*/ 6265440 h 6264720"/>
            </a:gdLst>
            <a:ahLst/>
            <a:rect l="textAreaLeft" t="textAreaTop" r="textAreaRight" b="textAreaBottom"/>
            <a:pathLst>
              <a:path w="8110502" h="6265586">
                <a:moveTo>
                  <a:pt x="0" y="0"/>
                </a:moveTo>
                <a:lnTo>
                  <a:pt x="8110502" y="0"/>
                </a:lnTo>
                <a:lnTo>
                  <a:pt x="8110502" y="6265586"/>
                </a:lnTo>
                <a:lnTo>
                  <a:pt x="0" y="626558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3" name="AutoShape 5"/>
          <p:cNvSpPr/>
          <p:nvPr/>
        </p:nvSpPr>
        <p:spPr>
          <a:xfrm>
            <a:off x="1028520" y="1715760"/>
            <a:ext cx="16230600" cy="360"/>
          </a:xfrm>
          <a:prstGeom prst="line">
            <a:avLst/>
          </a:prstGeom>
          <a:ln w="104775">
            <a:solidFill>
              <a:srgbClr val="14110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"/>
          <p:cNvSpPr/>
          <p:nvPr/>
        </p:nvSpPr>
        <p:spPr>
          <a:xfrm>
            <a:off x="2445120" y="1009800"/>
            <a:ext cx="13924800" cy="914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7200"/>
              </a:lnSpc>
            </a:pPr>
            <a:r>
              <a:rPr b="0" lang="en-US" sz="600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Conceptual Summary </a:t>
            </a:r>
            <a:r>
              <a:rPr b="0" lang="en-US" sz="6000" strike="noStrike" u="none">
                <a:solidFill>
                  <a:srgbClr val="fa632a"/>
                </a:solidFill>
                <a:uFillTx/>
                <a:latin typeface="Public Sans"/>
                <a:ea typeface="Public Sans"/>
              </a:rPr>
              <a:t>&amp; Next Steps</a:t>
            </a:r>
            <a:endParaRPr b="0" lang="en-GB" sz="6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5" name="TextBox 3"/>
          <p:cNvSpPr/>
          <p:nvPr/>
        </p:nvSpPr>
        <p:spPr>
          <a:xfrm>
            <a:off x="8357040" y="2992680"/>
            <a:ext cx="8322840" cy="635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638640" indent="-319320" defTabSz="914400">
              <a:lnSpc>
                <a:spcPts val="3847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96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BoxFit was conceptualised to provide a secure, engaging social platform tailored to a boxing gym.</a:t>
            </a:r>
            <a:endParaRPr b="0" lang="en-GB" sz="296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638640" indent="-319320" defTabSz="914400">
              <a:lnSpc>
                <a:spcPts val="3847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96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Technologies were selected for speed, scalability, and ease of development.</a:t>
            </a:r>
            <a:endParaRPr b="0" lang="en-GB" sz="296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638640" indent="-319320" defTabSz="914400">
              <a:lnSpc>
                <a:spcPts val="3847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96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Design ensures mobile responsiveness and growth potential for future features.</a:t>
            </a:r>
            <a:endParaRPr b="0" lang="en-GB" sz="2960" strike="noStrike" u="none">
              <a:solidFill>
                <a:srgbClr val="000000"/>
              </a:solidFill>
              <a:uFillTx/>
              <a:latin typeface="Arial"/>
            </a:endParaRPr>
          </a:p>
          <a:p>
            <a:pPr defTabSz="914400">
              <a:lnSpc>
                <a:spcPts val="3847"/>
              </a:lnSpc>
            </a:pP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638640" indent="-319320" defTabSz="914400">
              <a:lnSpc>
                <a:spcPts val="3847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96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Next Steps:</a:t>
            </a:r>
            <a:endParaRPr b="0" lang="en-GB" sz="296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77640" indent="-425880" defTabSz="914400">
              <a:lnSpc>
                <a:spcPts val="3847"/>
              </a:lnSpc>
              <a:buClr>
                <a:srgbClr val="14110f"/>
              </a:buClr>
              <a:buFont typeface="Arial"/>
              <a:buChar char="⚬"/>
            </a:pPr>
            <a:r>
              <a:rPr b="0" lang="en-US" sz="296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Begin development phase.</a:t>
            </a:r>
            <a:endParaRPr b="0" lang="en-GB" sz="296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77640" indent="-425880" defTabSz="914400">
              <a:lnSpc>
                <a:spcPts val="3847"/>
              </a:lnSpc>
              <a:buClr>
                <a:srgbClr val="14110f"/>
              </a:buClr>
              <a:buFont typeface="Arial"/>
              <a:buChar char="⚬"/>
            </a:pPr>
            <a:r>
              <a:rPr b="0" lang="en-US" sz="296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Prepare screencast demo and code integration via GitHub.</a:t>
            </a:r>
            <a:endParaRPr b="0" lang="en-GB" sz="2960" strike="noStrike" u="none">
              <a:solidFill>
                <a:srgbClr val="000000"/>
              </a:solidFill>
              <a:uFillTx/>
              <a:latin typeface="Arial"/>
            </a:endParaRPr>
          </a:p>
          <a:p>
            <a:pPr defTabSz="914400">
              <a:lnSpc>
                <a:spcPts val="3847"/>
              </a:lnSpc>
            </a:pP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6" name="AutoShape 4"/>
          <p:cNvSpPr/>
          <p:nvPr/>
        </p:nvSpPr>
        <p:spPr>
          <a:xfrm>
            <a:off x="1028520" y="2240640"/>
            <a:ext cx="16230600" cy="360"/>
          </a:xfrm>
          <a:prstGeom prst="line">
            <a:avLst/>
          </a:prstGeom>
          <a:ln w="104775">
            <a:solidFill>
              <a:srgbClr val="14110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7" name="Freeform 5"/>
          <p:cNvSpPr/>
          <p:nvPr/>
        </p:nvSpPr>
        <p:spPr>
          <a:xfrm>
            <a:off x="1028880" y="3030840"/>
            <a:ext cx="6608160" cy="6350400"/>
          </a:xfrm>
          <a:custGeom>
            <a:avLst/>
            <a:gdLst>
              <a:gd name="textAreaLeft" fmla="*/ 0 w 6608160"/>
              <a:gd name="textAreaRight" fmla="*/ 6608880 w 6608160"/>
              <a:gd name="textAreaTop" fmla="*/ 0 h 6350400"/>
              <a:gd name="textAreaBottom" fmla="*/ 6351120 h 6350400"/>
            </a:gdLst>
            <a:ahLst/>
            <a:rect l="textAreaLeft" t="textAreaTop" r="textAreaRight" b="textAreaBottom"/>
            <a:pathLst>
              <a:path w="6608787" h="6351232">
                <a:moveTo>
                  <a:pt x="0" y="0"/>
                </a:moveTo>
                <a:lnTo>
                  <a:pt x="6608787" y="0"/>
                </a:lnTo>
                <a:lnTo>
                  <a:pt x="6608787" y="6351232"/>
                </a:lnTo>
                <a:lnTo>
                  <a:pt x="0" y="635123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3753</TotalTime>
  <Application>LibreOffice/24.8.2.1$MacOSX_X86_64 LibreOffice_project/0f794b6e29741098670a3b95d60478a65d05ef13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identifier>DAGvOt79mh4</dc:identifier>
  <dc:language>en-GB</dc:language>
  <cp:lastModifiedBy/>
  <dcterms:modified xsi:type="dcterms:W3CDTF">2025-10-11T13:14:58Z</dcterms:modified>
  <cp:revision>4</cp:revision>
  <dc:subject/>
  <dc:title>These are the broad topics this business meeting will cover.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